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9" r:id="rId2"/>
    <p:sldId id="257" r:id="rId3"/>
    <p:sldId id="266" r:id="rId4"/>
    <p:sldId id="260" r:id="rId5"/>
    <p:sldId id="258" r:id="rId6"/>
    <p:sldId id="262" r:id="rId7"/>
    <p:sldId id="276" r:id="rId8"/>
    <p:sldId id="259" r:id="rId9"/>
    <p:sldId id="263" r:id="rId10"/>
    <p:sldId id="278" r:id="rId11"/>
    <p:sldId id="280" r:id="rId12"/>
    <p:sldId id="289" r:id="rId13"/>
    <p:sldId id="267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65" r:id="rId22"/>
    <p:sldId id="270" r:id="rId23"/>
    <p:sldId id="271" r:id="rId24"/>
    <p:sldId id="272" r:id="rId25"/>
    <p:sldId id="273" r:id="rId26"/>
    <p:sldId id="279" r:id="rId27"/>
    <p:sldId id="288" r:id="rId28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66"/>
    <a:srgbClr val="5C2305"/>
    <a:srgbClr val="339933"/>
    <a:srgbClr val="FFFFFF"/>
    <a:srgbClr val="006666"/>
    <a:srgbClr val="009999"/>
    <a:srgbClr val="00CC99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70" autoAdjust="0"/>
  </p:normalViewPr>
  <p:slideViewPr>
    <p:cSldViewPr>
      <p:cViewPr varScale="1"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447" cy="35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799" y="0"/>
            <a:ext cx="4029447" cy="35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246"/>
            <a:ext cx="4029447" cy="35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799" y="6658246"/>
            <a:ext cx="4029447" cy="35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3207F7F-E9D4-4428-ABA5-7A3B979E1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631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5914" cy="34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64" tIns="0" rIns="19364" bIns="0" numCol="1" anchor="t" anchorCtr="0" compatLnSpc="1">
            <a:prstTxWarp prst="textNoShape">
              <a:avLst/>
            </a:prstTxWarp>
          </a:bodyPr>
          <a:lstStyle>
            <a:lvl1pPr defTabSz="924647">
              <a:defRPr sz="1000" b="0" i="1"/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75580" y="0"/>
            <a:ext cx="4038069" cy="34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64" tIns="0" rIns="19364" bIns="0" numCol="1" anchor="t" anchorCtr="0" compatLnSpc="1">
            <a:prstTxWarp prst="textNoShape">
              <a:avLst/>
            </a:prstTxWarp>
          </a:bodyPr>
          <a:lstStyle>
            <a:lvl1pPr algn="r" defTabSz="924647">
              <a:defRPr sz="1000" b="0" i="1"/>
            </a:lvl1pPr>
          </a:lstStyle>
          <a:p>
            <a:r>
              <a:rPr lang="en-US" altLang="en-US"/>
              <a:t>07/16/96</a:t>
            </a:r>
            <a:endParaRPr lang="en-US" altLang="en-US" sz="1200" i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914650" y="523875"/>
            <a:ext cx="3484563" cy="2613025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41822" y="3309762"/>
            <a:ext cx="6827853" cy="313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594" tIns="46798" rIns="93594" bIns="46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20732"/>
            <a:ext cx="4035914" cy="34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64" tIns="0" rIns="19364" bIns="0" numCol="1" anchor="b" anchorCtr="0" compatLnSpc="1">
            <a:prstTxWarp prst="textNoShape">
              <a:avLst/>
            </a:prstTxWarp>
          </a:bodyPr>
          <a:lstStyle>
            <a:lvl1pPr defTabSz="924647">
              <a:defRPr sz="1000" b="0" i="1"/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75580" y="6620732"/>
            <a:ext cx="4038069" cy="34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64" tIns="0" rIns="19364" bIns="0" numCol="1" anchor="b" anchorCtr="0" compatLnSpc="1">
            <a:prstTxWarp prst="textNoShape">
              <a:avLst/>
            </a:prstTxWarp>
          </a:bodyPr>
          <a:lstStyle>
            <a:lvl1pPr algn="r" defTabSz="924647">
              <a:defRPr sz="1000" b="0" i="1"/>
            </a:lvl1pPr>
          </a:lstStyle>
          <a:p>
            <a:r>
              <a:rPr lang="en-US" altLang="en-US"/>
              <a:t>##</a:t>
            </a: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36298302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2741613" y="1370013"/>
            <a:ext cx="5484812" cy="2133600"/>
          </a:xfrm>
        </p:spPr>
        <p:txBody>
          <a:bodyPr anchor="b"/>
          <a:lstStyle>
            <a:lvl1pPr>
              <a:defRPr sz="46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3581400"/>
            <a:ext cx="5486400" cy="1058863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00DA6B2-92C4-4DF1-8D60-55DC2C9011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49AD4C8-6867-4A79-A6AC-66BD22462965}" type="datetime1">
              <a:rPr lang="en-US" altLang="en-US"/>
              <a:pPr/>
              <a:t>3/10/2016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18D569-C40E-439F-9498-252ACF671B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A75B3-8408-4D7D-8601-E9E60E6F3C40}" type="datetime1">
              <a:rPr lang="en-US" altLang="en-US"/>
              <a:pPr/>
              <a:t>3/10/2016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29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838200"/>
            <a:ext cx="15811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838200"/>
            <a:ext cx="45910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45990-7B28-4C59-B30D-9472BBAB5E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4EDC8-B659-43E6-A9CD-7BEF9189190B}" type="datetime1">
              <a:rPr lang="en-US" altLang="en-US"/>
              <a:pPr/>
              <a:t>3/10/2016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91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BF33EA-5DDE-4D75-A7BD-DC90E97AA0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82F57-9048-486D-8F53-9E3061050420}" type="datetime1">
              <a:rPr lang="en-US" altLang="en-US"/>
              <a:pPr/>
              <a:t>3/10/2016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02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39AA14-1D2D-4F29-A08B-14A11D8811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79017-6193-44E5-BC74-CAC1757FDAEF}" type="datetime1">
              <a:rPr lang="en-US" altLang="en-US"/>
              <a:pPr/>
              <a:t>3/10/2016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82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752600"/>
            <a:ext cx="266541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752600"/>
            <a:ext cx="2667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D4B24B-6EB2-4A53-8ED5-C16A84A7E27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59332-1182-416E-80B0-54EDA6F7A9EE}" type="datetime1">
              <a:rPr lang="en-US" altLang="en-US"/>
              <a:pPr/>
              <a:t>3/10/2016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07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4B3B90-0C51-4495-974F-38A7863807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70B37-F191-4F74-818C-947187409A01}" type="datetime1">
              <a:rPr lang="en-US" altLang="en-US"/>
              <a:pPr/>
              <a:t>3/10/2016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4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6BAA43-B720-464E-9AF2-D6AD0FFA652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9F201-2777-42DE-BC1A-D390B2EED624}" type="datetime1">
              <a:rPr lang="en-US" altLang="en-US"/>
              <a:pPr/>
              <a:t>3/10/2016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50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6813AA-E98A-464F-BB98-511C5E5461C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E331D-7900-4969-98E6-614B146A48BB}" type="datetime1">
              <a:rPr lang="en-US" altLang="en-US"/>
              <a:pPr/>
              <a:t>3/10/2016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07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9FA3D5-986B-4A9C-A411-B64B417CAB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9FA82-804A-4816-91F3-DA3AFADF9D96}" type="datetime1">
              <a:rPr lang="en-US" altLang="en-US"/>
              <a:pPr/>
              <a:t>3/10/2016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66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29305D-81D6-4565-AEB0-AA2F1B363C9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58E16-3942-4707-932E-F5B01FA66C23}" type="datetime1">
              <a:rPr lang="en-US" altLang="en-US"/>
              <a:pPr/>
              <a:t>3/10/2016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21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304800" y="533400"/>
            <a:ext cx="8458200" cy="5791200"/>
          </a:xfrm>
          <a:prstGeom prst="rect">
            <a:avLst/>
          </a:prstGeom>
          <a:solidFill>
            <a:srgbClr val="FFFFFF">
              <a:alpha val="80000"/>
            </a:srgbClr>
          </a:solidFill>
          <a:ln w="38100" cap="sq">
            <a:solidFill>
              <a:srgbClr val="5C2305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533400" y="762000"/>
            <a:ext cx="8001000" cy="5334000"/>
          </a:xfrm>
          <a:prstGeom prst="rect">
            <a:avLst/>
          </a:prstGeom>
          <a:noFill/>
          <a:ln w="76200" cap="sq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32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752600"/>
            <a:ext cx="548481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15088"/>
            <a:ext cx="7397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</a:defRPr>
            </a:lvl1pPr>
          </a:lstStyle>
          <a:p>
            <a:fld id="{92670806-F6C1-458D-8C0C-8704AA7C92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15088"/>
            <a:ext cx="441960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905000" y="6415088"/>
            <a:ext cx="15938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fld id="{3DC0DEB8-A30F-44D9-98C9-D6BA61AB0291}" type="datetime1">
              <a:rPr lang="en-US" altLang="en-US"/>
              <a:pPr/>
              <a:t>3/10/2016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5C2305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200">
          <a:solidFill>
            <a:srgbClr val="5C230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2000">
          <a:solidFill>
            <a:srgbClr val="5C2305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>
          <a:solidFill>
            <a:srgbClr val="5C2305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600">
          <a:solidFill>
            <a:srgbClr val="5C2305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5C2305"/>
        </a:buClr>
        <a:buChar char="•"/>
        <a:defRPr kumimoji="1" sz="1400">
          <a:solidFill>
            <a:srgbClr val="5C230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wHU-B6gd9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bA77cvSCJ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xlniPRrdY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l2_knlv_x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Lj9ubkpaY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Avo30Qbgc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7400" y="1066800"/>
            <a:ext cx="6324600" cy="2133600"/>
          </a:xfrm>
          <a:noFill/>
        </p:spPr>
        <p:txBody>
          <a:bodyPr/>
          <a:lstStyle/>
          <a:p>
            <a:r>
              <a:rPr lang="en-US" altLang="en-US" sz="4000" dirty="0" smtClean="0"/>
              <a:t>Building a Restorative Academy</a:t>
            </a:r>
            <a:endParaRPr lang="en-US" altLang="en-US" sz="4000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581400"/>
            <a:ext cx="5943600" cy="2514600"/>
          </a:xfrm>
          <a:noFill/>
        </p:spPr>
        <p:txBody>
          <a:bodyPr/>
          <a:lstStyle/>
          <a:p>
            <a:r>
              <a:rPr lang="en-US" altLang="en-US" sz="2400" dirty="0" smtClean="0"/>
              <a:t>Presented by </a:t>
            </a:r>
            <a:endParaRPr lang="en-US" dirty="0" smtClean="0"/>
          </a:p>
          <a:p>
            <a:r>
              <a:rPr lang="en-US" cap="small" dirty="0" smtClean="0"/>
              <a:t>The Crawford High School</a:t>
            </a:r>
            <a:endParaRPr lang="en-US" dirty="0" smtClean="0"/>
          </a:p>
          <a:p>
            <a:r>
              <a:rPr lang="en-US" b="1" cap="small" dirty="0" smtClean="0"/>
              <a:t>	Academy Of</a:t>
            </a:r>
            <a:r>
              <a:rPr lang="en-US" b="1" cap="all" dirty="0" smtClean="0"/>
              <a:t> </a:t>
            </a:r>
            <a:r>
              <a:rPr lang="en-US" b="1" cap="small" dirty="0" smtClean="0"/>
              <a:t>Law</a:t>
            </a:r>
            <a:r>
              <a:rPr lang="en-US" dirty="0" smtClean="0"/>
              <a:t> </a:t>
            </a:r>
            <a:endParaRPr lang="en-US" altLang="en-US" dirty="0" smtClean="0"/>
          </a:p>
        </p:txBody>
      </p:sp>
      <p:pic>
        <p:nvPicPr>
          <p:cNvPr id="6" name="Picture 5" descr="https://www.sdcba.org/userimages/Webpage-Logo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19812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696200" cy="914400"/>
          </a:xfrm>
        </p:spPr>
        <p:txBody>
          <a:bodyPr/>
          <a:lstStyle/>
          <a:p>
            <a:pPr algn="ctr"/>
            <a:r>
              <a:rPr lang="en-US" sz="3200" b="1" dirty="0" smtClean="0"/>
              <a:t>The Let’s R.O.C Project </a:t>
            </a:r>
            <a:br>
              <a:rPr lang="en-US" sz="3200" b="1" dirty="0" smtClean="0"/>
            </a:br>
            <a:r>
              <a:rPr lang="en-US" sz="3200" b="1" dirty="0" smtClean="0"/>
              <a:t>Crawford Academy of Law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905000"/>
            <a:ext cx="6400800" cy="2133600"/>
          </a:xfrm>
        </p:spPr>
        <p:txBody>
          <a:bodyPr/>
          <a:lstStyle/>
          <a:p>
            <a:r>
              <a:rPr lang="en-US" dirty="0" smtClean="0"/>
              <a:t>The Principals of Restorative Justice…</a:t>
            </a:r>
          </a:p>
          <a:p>
            <a:pPr lvl="1"/>
            <a:r>
              <a:rPr lang="en-US" b="1" dirty="0" smtClean="0"/>
              <a:t>R</a:t>
            </a:r>
            <a:r>
              <a:rPr lang="en-US" dirty="0" smtClean="0"/>
              <a:t>epair the Harm</a:t>
            </a:r>
          </a:p>
          <a:p>
            <a:pPr lvl="1"/>
            <a:r>
              <a:rPr lang="en-US" b="1" dirty="0" smtClean="0"/>
              <a:t>O</a:t>
            </a:r>
            <a:r>
              <a:rPr lang="en-US" dirty="0" smtClean="0"/>
              <a:t>ffender Accountability</a:t>
            </a:r>
          </a:p>
          <a:p>
            <a:pPr lvl="1"/>
            <a:r>
              <a:rPr lang="en-US" b="1" dirty="0" smtClean="0"/>
              <a:t>C</a:t>
            </a:r>
            <a:r>
              <a:rPr lang="en-US" dirty="0" smtClean="0"/>
              <a:t>ommunity Safety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81400"/>
            <a:ext cx="3429000" cy="249025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81400"/>
            <a:ext cx="3733800" cy="2484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467600" cy="685800"/>
          </a:xfrm>
        </p:spPr>
        <p:txBody>
          <a:bodyPr/>
          <a:lstStyle/>
          <a:p>
            <a:pPr algn="ctr"/>
            <a:r>
              <a:rPr lang="en-US" sz="3200" b="1" dirty="0" smtClean="0">
                <a:hlinkClick r:id="rId2"/>
              </a:rPr>
              <a:t>Let’s R.O.C. at Crawford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53400" cy="685800"/>
          </a:xfrm>
        </p:spPr>
        <p:txBody>
          <a:bodyPr/>
          <a:lstStyle/>
          <a:p>
            <a:pPr algn="ctr"/>
            <a:r>
              <a:rPr lang="en-US" sz="3000" b="1" dirty="0" smtClean="0">
                <a:hlinkClick r:id="rId2"/>
              </a:rPr>
              <a:t>New Approach is Proven Successful</a:t>
            </a:r>
            <a:endParaRPr lang="en-US" sz="3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D9B82F57-9048-486D-8F53-9E3061050420}" type="datetime1">
              <a:rPr lang="en-US" altLang="en-US" smtClean="0"/>
              <a:pPr/>
              <a:t>3/10/2016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9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838200"/>
            <a:ext cx="8153400" cy="990600"/>
          </a:xfrm>
        </p:spPr>
        <p:txBody>
          <a:bodyPr/>
          <a:lstStyle/>
          <a:p>
            <a:pPr algn="ctr"/>
            <a:r>
              <a:rPr lang="en-US" sz="3200" b="1" dirty="0" smtClean="0"/>
              <a:t>How is Crawford making the shift to a restorative model?</a:t>
            </a:r>
            <a:endParaRPr lang="en-US" sz="3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38400" y="2133600"/>
            <a:ext cx="6019800" cy="3352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Focusing on three areas:</a:t>
            </a:r>
          </a:p>
          <a:p>
            <a:pPr lvl="1"/>
            <a:r>
              <a:rPr lang="en-US" sz="2600" dirty="0" smtClean="0"/>
              <a:t>Restorative Circles</a:t>
            </a:r>
          </a:p>
          <a:p>
            <a:pPr lvl="1"/>
            <a:r>
              <a:rPr lang="en-US" sz="2600" dirty="0" smtClean="0"/>
              <a:t>Peer Mediation</a:t>
            </a:r>
          </a:p>
          <a:p>
            <a:pPr lvl="1"/>
            <a:r>
              <a:rPr lang="en-US" sz="2600" dirty="0" smtClean="0"/>
              <a:t>Teen Court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800" b="1" dirty="0" smtClean="0"/>
              <a:t>Changing Teacher Mindsets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467600" cy="685800"/>
          </a:xfrm>
        </p:spPr>
        <p:txBody>
          <a:bodyPr/>
          <a:lstStyle/>
          <a:p>
            <a:pPr algn="ctr"/>
            <a:r>
              <a:rPr lang="en-US" sz="3200" b="1" dirty="0" smtClean="0">
                <a:hlinkClick r:id="rId2"/>
              </a:rPr>
              <a:t>Restorative Circles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685800"/>
          </a:xfrm>
        </p:spPr>
        <p:txBody>
          <a:bodyPr/>
          <a:lstStyle/>
          <a:p>
            <a:pPr algn="ctr"/>
            <a:r>
              <a:rPr lang="en-US" sz="3200" b="1" dirty="0" smtClean="0"/>
              <a:t>Restorative Circles at Crawford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495800"/>
          </a:xfrm>
        </p:spPr>
        <p:txBody>
          <a:bodyPr/>
          <a:lstStyle/>
          <a:p>
            <a:r>
              <a:rPr lang="en-US" b="1" dirty="0" smtClean="0"/>
              <a:t>Fall </a:t>
            </a:r>
            <a:r>
              <a:rPr lang="en-US" dirty="0" smtClean="0"/>
              <a:t>- 12</a:t>
            </a:r>
            <a:r>
              <a:rPr lang="en-US" baseline="30000" dirty="0" smtClean="0"/>
              <a:t>th</a:t>
            </a:r>
            <a:r>
              <a:rPr lang="en-US" dirty="0" smtClean="0"/>
              <a:t> Graders facilitate weekly circles with 9</a:t>
            </a:r>
            <a:r>
              <a:rPr lang="en-US" baseline="30000" dirty="0" smtClean="0"/>
              <a:t>th</a:t>
            </a:r>
            <a:r>
              <a:rPr lang="en-US" dirty="0" smtClean="0"/>
              <a:t>, 10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graders…</a:t>
            </a:r>
          </a:p>
          <a:p>
            <a:pPr lvl="1"/>
            <a:r>
              <a:rPr lang="en-US" dirty="0" smtClean="0"/>
              <a:t>Advisory</a:t>
            </a:r>
          </a:p>
          <a:p>
            <a:r>
              <a:rPr lang="en-US" b="1" dirty="0" smtClean="0"/>
              <a:t>Fall </a:t>
            </a:r>
            <a:r>
              <a:rPr lang="en-US" dirty="0" smtClean="0"/>
              <a:t>- 11</a:t>
            </a:r>
            <a:r>
              <a:rPr lang="en-US" baseline="30000" dirty="0" smtClean="0"/>
              <a:t>th</a:t>
            </a:r>
            <a:r>
              <a:rPr lang="en-US" dirty="0" smtClean="0"/>
              <a:t> Graders are trained in facilitating circles by staff from the National Conflict Resolution Center (NCRC)</a:t>
            </a:r>
          </a:p>
          <a:p>
            <a:pPr lvl="1"/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graders serve as mentors to 11</a:t>
            </a:r>
            <a:r>
              <a:rPr lang="en-US" baseline="30000" dirty="0" smtClean="0"/>
              <a:t>th</a:t>
            </a:r>
            <a:r>
              <a:rPr lang="en-US" dirty="0" smtClean="0"/>
              <a:t> graders</a:t>
            </a:r>
          </a:p>
          <a:p>
            <a:r>
              <a:rPr lang="en-US" b="1" dirty="0" smtClean="0"/>
              <a:t>Spring </a:t>
            </a:r>
            <a:r>
              <a:rPr lang="en-US" dirty="0" smtClean="0"/>
              <a:t>– 11</a:t>
            </a:r>
            <a:r>
              <a:rPr lang="en-US" baseline="30000" dirty="0" smtClean="0"/>
              <a:t>th</a:t>
            </a:r>
            <a:r>
              <a:rPr lang="en-US" dirty="0" smtClean="0"/>
              <a:t> graders facilitate circles across the campus for non-Academy classes</a:t>
            </a:r>
          </a:p>
          <a:p>
            <a:pPr lvl="1"/>
            <a:r>
              <a:rPr lang="en-US" dirty="0" smtClean="0"/>
              <a:t>Support from 12</a:t>
            </a:r>
            <a:r>
              <a:rPr lang="en-US" baseline="30000" dirty="0" smtClean="0"/>
              <a:t>th</a:t>
            </a:r>
            <a:r>
              <a:rPr lang="en-US" dirty="0" smtClean="0"/>
              <a:t> graders and NCRC</a:t>
            </a:r>
          </a:p>
          <a:p>
            <a:r>
              <a:rPr lang="en-US" b="1" dirty="0" smtClean="0"/>
              <a:t>Academy teachers use circles regularly in the classroom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620000" cy="685800"/>
          </a:xfrm>
        </p:spPr>
        <p:txBody>
          <a:bodyPr/>
          <a:lstStyle/>
          <a:p>
            <a:pPr algn="ctr"/>
            <a:r>
              <a:rPr lang="en-US" sz="3200" b="1" dirty="0" smtClean="0"/>
              <a:t>Peer Mediation at Crawford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495800"/>
          </a:xfrm>
        </p:spPr>
        <p:txBody>
          <a:bodyPr/>
          <a:lstStyle/>
          <a:p>
            <a:r>
              <a:rPr lang="en-US" sz="2000" b="1" dirty="0" smtClean="0"/>
              <a:t>Training: </a:t>
            </a:r>
            <a:r>
              <a:rPr lang="en-US" sz="2000" dirty="0" smtClean="0"/>
              <a:t>Academy of Law students are trained by NCRC in Peer Mediation in the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</a:t>
            </a:r>
          </a:p>
          <a:p>
            <a:r>
              <a:rPr lang="en-US" sz="2000" b="1" dirty="0" smtClean="0"/>
              <a:t>Student Volunteers: </a:t>
            </a:r>
            <a:r>
              <a:rPr lang="en-US" sz="2000" dirty="0" smtClean="0"/>
              <a:t>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Academy students volunteer to serve as Peer Mediators</a:t>
            </a:r>
          </a:p>
          <a:p>
            <a:r>
              <a:rPr lang="en-US" sz="2000" b="1" dirty="0" smtClean="0"/>
              <a:t>Referrals: </a:t>
            </a:r>
            <a:r>
              <a:rPr lang="en-US" sz="2000" dirty="0" smtClean="0"/>
              <a:t>Administrator and teachers refer students for Peer Mediation </a:t>
            </a:r>
          </a:p>
          <a:p>
            <a:pPr lvl="1"/>
            <a:r>
              <a:rPr lang="en-US" sz="1800" dirty="0" smtClean="0"/>
              <a:t>Peer Mediation Referral Form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b="1" dirty="0" smtClean="0"/>
              <a:t>Goal: </a:t>
            </a:r>
            <a:r>
              <a:rPr lang="en-US" dirty="0" smtClean="0"/>
              <a:t>Students will self-refer when there is a conflict…</a:t>
            </a:r>
          </a:p>
          <a:p>
            <a:pPr lvl="1"/>
            <a:r>
              <a:rPr lang="en-US" dirty="0" smtClean="0"/>
              <a:t>More campus-wide awareness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685800"/>
          </a:xfrm>
        </p:spPr>
        <p:txBody>
          <a:bodyPr/>
          <a:lstStyle/>
          <a:p>
            <a:pPr algn="ctr"/>
            <a:r>
              <a:rPr lang="en-US" sz="3200" b="1" dirty="0" smtClean="0"/>
              <a:t>The Peer Mediation Process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616825" cy="4191000"/>
          </a:xfrm>
        </p:spPr>
        <p:txBody>
          <a:bodyPr/>
          <a:lstStyle/>
          <a:p>
            <a:r>
              <a:rPr lang="en-US" sz="2000" dirty="0" smtClean="0"/>
              <a:t>Students must </a:t>
            </a:r>
            <a:r>
              <a:rPr lang="en-US" sz="2000" b="1" i="1" dirty="0" smtClean="0"/>
              <a:t>agree </a:t>
            </a:r>
            <a:r>
              <a:rPr lang="en-US" sz="2000" dirty="0" smtClean="0"/>
              <a:t>to mediate</a:t>
            </a:r>
            <a:endParaRPr lang="en-US" sz="1800" dirty="0" smtClean="0"/>
          </a:p>
          <a:p>
            <a:r>
              <a:rPr lang="en-US" sz="2000" dirty="0" smtClean="0"/>
              <a:t>Mediators </a:t>
            </a:r>
            <a:r>
              <a:rPr lang="en-US" sz="2000" b="1" dirty="0" smtClean="0"/>
              <a:t>listen </a:t>
            </a:r>
            <a:r>
              <a:rPr lang="en-US" sz="2000" dirty="0" smtClean="0"/>
              <a:t>to each disputants’ side of the story;</a:t>
            </a:r>
          </a:p>
          <a:p>
            <a:r>
              <a:rPr lang="en-US" sz="2000" dirty="0" smtClean="0"/>
              <a:t>Mediators focus on the </a:t>
            </a:r>
            <a:r>
              <a:rPr lang="en-US" sz="2000" b="1" dirty="0" smtClean="0"/>
              <a:t>underlying interests </a:t>
            </a:r>
            <a:r>
              <a:rPr lang="en-US" sz="2000" dirty="0" smtClean="0"/>
              <a:t>of each disputant;</a:t>
            </a:r>
          </a:p>
          <a:p>
            <a:r>
              <a:rPr lang="en-US" sz="2000" dirty="0" smtClean="0"/>
              <a:t>Mediators create </a:t>
            </a:r>
            <a:r>
              <a:rPr lang="en-US" sz="2000" b="1" dirty="0" smtClean="0"/>
              <a:t>win-win options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Mediators evaluate options;</a:t>
            </a:r>
          </a:p>
          <a:p>
            <a:r>
              <a:rPr lang="en-US" sz="2000" dirty="0" smtClean="0"/>
              <a:t>Mediators and disputants create an agreement;</a:t>
            </a:r>
          </a:p>
          <a:p>
            <a:r>
              <a:rPr lang="en-US" sz="2000" dirty="0" smtClean="0"/>
              <a:t>Mediators fill out a </a:t>
            </a:r>
            <a:r>
              <a:rPr lang="en-US" sz="2000" b="1" dirty="0" smtClean="0"/>
              <a:t>Peer Mediation Agreement</a:t>
            </a:r>
            <a:r>
              <a:rPr lang="en-US" sz="2000" dirty="0" smtClean="0"/>
              <a:t>;</a:t>
            </a:r>
          </a:p>
          <a:p>
            <a:pPr lvl="1"/>
            <a:r>
              <a:rPr lang="en-US" sz="1800" dirty="0" smtClean="0"/>
              <a:t>Disputants sign the agreement…</a:t>
            </a:r>
          </a:p>
          <a:p>
            <a:pPr lvl="1">
              <a:buNone/>
            </a:pPr>
            <a:endParaRPr lang="en-US" sz="1800" dirty="0" smtClean="0"/>
          </a:p>
          <a:p>
            <a:r>
              <a:rPr lang="en-US" dirty="0" smtClean="0"/>
              <a:t>Everyone lives happily ever after?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685800"/>
          </a:xfrm>
        </p:spPr>
        <p:txBody>
          <a:bodyPr/>
          <a:lstStyle/>
          <a:p>
            <a:pPr algn="ctr"/>
            <a:r>
              <a:rPr lang="en-US" sz="3200" b="1" dirty="0" smtClean="0"/>
              <a:t>Teen Court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sz="2600" dirty="0" smtClean="0"/>
              <a:t>What is Teen Court?</a:t>
            </a:r>
          </a:p>
          <a:p>
            <a:pPr lvl="1"/>
            <a:r>
              <a:rPr lang="en-US" sz="2400" dirty="0" smtClean="0"/>
              <a:t>Teen Court is a youth diversion program that is run in conjunction with the Superior Courts and S.A.Y. San Diego</a:t>
            </a:r>
          </a:p>
          <a:p>
            <a:pPr lvl="1"/>
            <a:r>
              <a:rPr lang="en-US" sz="2400" dirty="0" smtClean="0"/>
              <a:t>Available to first time misdemeanor juvenile offenders in lieu of Juvenile Court;</a:t>
            </a:r>
          </a:p>
          <a:p>
            <a:pPr lvl="1"/>
            <a:r>
              <a:rPr lang="en-US" sz="2400" dirty="0" smtClean="0"/>
              <a:t>Offenders admit guilt and agree to a “trial” by a jury of peers.</a:t>
            </a:r>
          </a:p>
          <a:p>
            <a:pPr lvl="2"/>
            <a:r>
              <a:rPr lang="en-US" sz="2200" dirty="0" smtClean="0"/>
              <a:t>Student jurors receive training on </a:t>
            </a:r>
            <a:r>
              <a:rPr lang="en-US" sz="2200" smtClean="0"/>
              <a:t>the principles </a:t>
            </a:r>
            <a:r>
              <a:rPr lang="en-US" sz="2200" dirty="0" smtClean="0"/>
              <a:t>of restorative justice;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467600" cy="685800"/>
          </a:xfrm>
        </p:spPr>
        <p:txBody>
          <a:bodyPr/>
          <a:lstStyle/>
          <a:p>
            <a:pPr algn="ctr"/>
            <a:r>
              <a:rPr lang="en-US" sz="3200" b="1" dirty="0" smtClean="0"/>
              <a:t>Teen Court, cont.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4648200"/>
          </a:xfrm>
        </p:spPr>
        <p:txBody>
          <a:bodyPr/>
          <a:lstStyle/>
          <a:p>
            <a:r>
              <a:rPr lang="en-US" dirty="0" smtClean="0"/>
              <a:t>During the “trial” students ask the offender and his/her parents salient questions;</a:t>
            </a:r>
          </a:p>
          <a:p>
            <a:r>
              <a:rPr lang="en-US" dirty="0" smtClean="0"/>
              <a:t>Student jurors determine the consequences for the offender based on the principles of restorative justice;</a:t>
            </a:r>
          </a:p>
          <a:p>
            <a:pPr lvl="1"/>
            <a:r>
              <a:rPr lang="en-US" dirty="0" smtClean="0"/>
              <a:t>Community service</a:t>
            </a:r>
          </a:p>
          <a:p>
            <a:pPr lvl="1"/>
            <a:r>
              <a:rPr lang="en-US" dirty="0" smtClean="0"/>
              <a:t>Educational classes</a:t>
            </a:r>
          </a:p>
          <a:p>
            <a:pPr lvl="1"/>
            <a:r>
              <a:rPr lang="en-US" dirty="0" smtClean="0"/>
              <a:t>Letters of apology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Offenders have 90 days to complete the consequences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Offenders who successfully complete consequences have their criminal record expunged.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BF1804E8-FA34-4F3D-B1FD-C061151BA2DE}" type="datetime1">
              <a:rPr lang="en-US" altLang="en-US"/>
              <a:pPr/>
              <a:t>3/10/2016</a:t>
            </a:fld>
            <a:endParaRPr lang="en-US" altLang="en-US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533400" y="838200"/>
            <a:ext cx="8458200" cy="685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Something to Consider…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343400" y="1036638"/>
            <a:ext cx="457200" cy="441325"/>
          </a:xfrm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401D4-186F-4F1A-9811-179F28922FAB}" type="slidenum">
              <a:rPr lang="en-US" smtClean="0">
                <a:solidFill>
                  <a:srgbClr val="7B98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11875" y="1676400"/>
            <a:ext cx="7620000" cy="432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Font typeface="Wingdings 2" pitchFamily="18" charset="2"/>
              <a:buNone/>
            </a:pPr>
            <a:r>
              <a:rPr lang="en-US" dirty="0">
                <a:solidFill>
                  <a:srgbClr val="000000"/>
                </a:solidFill>
              </a:rPr>
              <a:t>“If a child doesn’t know how to read, </a:t>
            </a:r>
            <a:r>
              <a:rPr lang="en-US" b="1" i="1" dirty="0" smtClean="0">
                <a:solidFill>
                  <a:srgbClr val="000000"/>
                </a:solidFill>
              </a:rPr>
              <a:t>we </a:t>
            </a:r>
            <a:r>
              <a:rPr lang="en-US" b="1" i="1" dirty="0">
                <a:solidFill>
                  <a:srgbClr val="000000"/>
                </a:solidFill>
              </a:rPr>
              <a:t>teach</a:t>
            </a:r>
            <a:r>
              <a:rPr lang="en-US" dirty="0">
                <a:solidFill>
                  <a:srgbClr val="000000"/>
                </a:solidFill>
              </a:rPr>
              <a:t>.”</a:t>
            </a:r>
          </a:p>
          <a:p>
            <a:pPr>
              <a:spcBef>
                <a:spcPts val="1800"/>
              </a:spcBef>
              <a:buFont typeface="Wingdings 2" pitchFamily="18" charset="2"/>
              <a:buNone/>
            </a:pPr>
            <a:r>
              <a:rPr lang="en-US" dirty="0">
                <a:solidFill>
                  <a:srgbClr val="000000"/>
                </a:solidFill>
              </a:rPr>
              <a:t>“If a child doesn’t know how to swim, </a:t>
            </a:r>
            <a:r>
              <a:rPr lang="en-US" b="1" i="1" dirty="0">
                <a:solidFill>
                  <a:srgbClr val="000000"/>
                </a:solidFill>
              </a:rPr>
              <a:t>we teach</a:t>
            </a:r>
            <a:r>
              <a:rPr lang="en-US" dirty="0">
                <a:solidFill>
                  <a:srgbClr val="000000"/>
                </a:solidFill>
              </a:rPr>
              <a:t>.”</a:t>
            </a:r>
          </a:p>
          <a:p>
            <a:pPr>
              <a:spcBef>
                <a:spcPts val="1800"/>
              </a:spcBef>
              <a:buFont typeface="Wingdings 2" pitchFamily="18" charset="2"/>
              <a:buNone/>
            </a:pPr>
            <a:r>
              <a:rPr lang="en-US" dirty="0">
                <a:solidFill>
                  <a:srgbClr val="000000"/>
                </a:solidFill>
              </a:rPr>
              <a:t>“If a child doesn’t know how to multiply, </a:t>
            </a:r>
            <a:r>
              <a:rPr lang="en-US" b="1" i="1" dirty="0">
                <a:solidFill>
                  <a:srgbClr val="000000"/>
                </a:solidFill>
              </a:rPr>
              <a:t>we teach</a:t>
            </a:r>
            <a:r>
              <a:rPr lang="en-US" dirty="0">
                <a:solidFill>
                  <a:srgbClr val="000000"/>
                </a:solidFill>
              </a:rPr>
              <a:t>.”</a:t>
            </a:r>
          </a:p>
          <a:p>
            <a:pPr>
              <a:spcBef>
                <a:spcPts val="1800"/>
              </a:spcBef>
              <a:buFont typeface="Wingdings 2" pitchFamily="18" charset="2"/>
              <a:buNone/>
            </a:pPr>
            <a:r>
              <a:rPr lang="en-US" dirty="0">
                <a:solidFill>
                  <a:srgbClr val="000000"/>
                </a:solidFill>
              </a:rPr>
              <a:t>“If a child doesn’t know how to drive, </a:t>
            </a:r>
            <a:r>
              <a:rPr lang="en-US" b="1" i="1" dirty="0" smtClean="0">
                <a:solidFill>
                  <a:srgbClr val="000000"/>
                </a:solidFill>
              </a:rPr>
              <a:t>we </a:t>
            </a:r>
            <a:r>
              <a:rPr lang="en-US" b="1" i="1" dirty="0">
                <a:solidFill>
                  <a:srgbClr val="000000"/>
                </a:solidFill>
              </a:rPr>
              <a:t>teach</a:t>
            </a:r>
            <a:r>
              <a:rPr lang="en-US" dirty="0">
                <a:solidFill>
                  <a:srgbClr val="000000"/>
                </a:solidFill>
              </a:rPr>
              <a:t>.”</a:t>
            </a:r>
          </a:p>
          <a:p>
            <a:pPr>
              <a:spcBef>
                <a:spcPts val="1800"/>
              </a:spcBef>
              <a:buFont typeface="Wingdings 2" pitchFamily="18" charset="2"/>
              <a:buNone/>
            </a:pPr>
            <a:r>
              <a:rPr lang="en-US" dirty="0">
                <a:solidFill>
                  <a:srgbClr val="000000"/>
                </a:solidFill>
              </a:rPr>
              <a:t>“If a child doesn’t know how to behave, </a:t>
            </a:r>
            <a:r>
              <a:rPr lang="en-US" b="1" dirty="0">
                <a:solidFill>
                  <a:srgbClr val="000000"/>
                </a:solidFill>
              </a:rPr>
              <a:t>we</a:t>
            </a:r>
            <a:r>
              <a:rPr lang="en-US" b="1" dirty="0" smtClean="0">
                <a:solidFill>
                  <a:srgbClr val="000000"/>
                </a:solidFill>
              </a:rPr>
              <a:t>….?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</a:p>
          <a:p>
            <a:pPr>
              <a:spcBef>
                <a:spcPts val="1800"/>
              </a:spcBef>
              <a:buFont typeface="Wingdings 2" pitchFamily="18" charset="2"/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“Why can’t we finish the last sentence as automatically as we do the others?”</a:t>
            </a:r>
          </a:p>
          <a:p>
            <a:pPr>
              <a:buFont typeface="Wingdings 2" pitchFamily="18" charset="2"/>
              <a:buNone/>
            </a:pPr>
            <a:r>
              <a:rPr lang="en-US" sz="1400" b="1" i="1" dirty="0">
                <a:solidFill>
                  <a:srgbClr val="694F07"/>
                </a:solidFill>
              </a:rPr>
              <a:t>Tom </a:t>
            </a:r>
            <a:r>
              <a:rPr lang="en-US" sz="1400" b="1" i="1" dirty="0" err="1">
                <a:solidFill>
                  <a:srgbClr val="694F07"/>
                </a:solidFill>
              </a:rPr>
              <a:t>Herner</a:t>
            </a:r>
            <a:r>
              <a:rPr lang="en-US" sz="1400" b="1" i="1" dirty="0">
                <a:solidFill>
                  <a:srgbClr val="694F07"/>
                </a:solidFill>
              </a:rPr>
              <a:t> (NASDE President ) Counterpoint 1998, p.2</a:t>
            </a:r>
            <a:endParaRPr lang="en-US" sz="1400" b="1" i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10325"/>
            <a:ext cx="8839200" cy="366713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San Diego Unified School District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467600" cy="914400"/>
          </a:xfrm>
        </p:spPr>
        <p:txBody>
          <a:bodyPr/>
          <a:lstStyle/>
          <a:p>
            <a:pPr algn="ctr"/>
            <a:r>
              <a:rPr lang="en-US" sz="3200" b="1" dirty="0" smtClean="0"/>
              <a:t>A Restorative Approach to Teaching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19400"/>
            <a:ext cx="3680604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981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Moving from this…                 to this…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819400"/>
            <a:ext cx="35814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924800" cy="914400"/>
          </a:xfrm>
          <a:noFill/>
          <a:ln/>
        </p:spPr>
        <p:txBody>
          <a:bodyPr/>
          <a:lstStyle/>
          <a:p>
            <a:pPr algn="ctr"/>
            <a:r>
              <a:rPr lang="en-US" altLang="en-US" sz="2600" b="1" dirty="0" smtClean="0"/>
              <a:t>What can teachers do to model a restorative approach in the classroom?</a:t>
            </a:r>
            <a:endParaRPr lang="en-US" altLang="en-US" sz="26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419600"/>
          </a:xfrm>
          <a:noFill/>
          <a:ln/>
        </p:spPr>
        <p:txBody>
          <a:bodyPr/>
          <a:lstStyle/>
          <a:p>
            <a:r>
              <a:rPr lang="en-US" altLang="en-US" b="1" dirty="0"/>
              <a:t>A</a:t>
            </a:r>
            <a:r>
              <a:rPr lang="en-US" altLang="en-US" b="1" dirty="0" smtClean="0"/>
              <a:t>ctively listen </a:t>
            </a:r>
            <a:r>
              <a:rPr lang="en-US" altLang="en-US" dirty="0" smtClean="0"/>
              <a:t>and </a:t>
            </a:r>
            <a:r>
              <a:rPr lang="en-US" altLang="en-US" b="1" dirty="0" smtClean="0"/>
              <a:t>practice empathy</a:t>
            </a:r>
            <a:r>
              <a:rPr lang="en-US" altLang="en-US" dirty="0" smtClean="0"/>
              <a:t>;</a:t>
            </a:r>
          </a:p>
          <a:p>
            <a:pPr lvl="1"/>
            <a:r>
              <a:rPr lang="en-US" altLang="en-US" dirty="0" smtClean="0">
                <a:solidFill>
                  <a:srgbClr val="660066"/>
                </a:solidFill>
                <a:hlinkClick r:id="rId2"/>
              </a:rPr>
              <a:t>If We Could See Inside Others’ Hearts</a:t>
            </a:r>
            <a:endParaRPr lang="en-US" altLang="en-US" dirty="0" smtClean="0"/>
          </a:p>
          <a:p>
            <a:r>
              <a:rPr lang="en-US" altLang="en-US" dirty="0" smtClean="0"/>
              <a:t>Use </a:t>
            </a:r>
            <a:r>
              <a:rPr lang="en-US" altLang="en-US" b="1" dirty="0" smtClean="0"/>
              <a:t>choice words / choice statements</a:t>
            </a:r>
            <a:r>
              <a:rPr lang="en-US" altLang="en-US" dirty="0" smtClean="0"/>
              <a:t>;</a:t>
            </a:r>
          </a:p>
          <a:p>
            <a:pPr lvl="1"/>
            <a:r>
              <a:rPr lang="en-US" altLang="en-US" b="1" dirty="0" smtClean="0"/>
              <a:t>Affective Statements</a:t>
            </a:r>
            <a:r>
              <a:rPr lang="en-US" altLang="en-US" dirty="0" smtClean="0"/>
              <a:t>, a.k.a. “I” Statements</a:t>
            </a:r>
          </a:p>
          <a:p>
            <a:pPr lvl="2"/>
            <a:r>
              <a:rPr lang="en-US" altLang="en-US" dirty="0" smtClean="0"/>
              <a:t>Ex. I feel concerned / disrespected / proud / excited when you…</a:t>
            </a:r>
          </a:p>
          <a:p>
            <a:pPr lvl="1"/>
            <a:r>
              <a:rPr lang="en-US" altLang="en-US" b="1" dirty="0" smtClean="0"/>
              <a:t>Affective Questions </a:t>
            </a:r>
            <a:r>
              <a:rPr lang="en-US" altLang="en-US" dirty="0" smtClean="0"/>
              <a:t>to address challenging behavior or to help those affected.</a:t>
            </a:r>
          </a:p>
          <a:p>
            <a:r>
              <a:rPr lang="en-US" altLang="en-US" dirty="0" smtClean="0"/>
              <a:t>Consistently provide students with </a:t>
            </a:r>
            <a:r>
              <a:rPr lang="en-US" altLang="en-US" b="1" dirty="0" smtClean="0"/>
              <a:t>opportunities to be heard</a:t>
            </a:r>
          </a:p>
          <a:p>
            <a:pPr lvl="1"/>
            <a:r>
              <a:rPr lang="en-US" altLang="en-US" dirty="0" smtClean="0"/>
              <a:t>Restorative circles</a:t>
            </a:r>
          </a:p>
          <a:p>
            <a:pPr lvl="1"/>
            <a:r>
              <a:rPr lang="en-US" altLang="en-US" dirty="0" smtClean="0"/>
              <a:t>Restorative conferences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391400" cy="685800"/>
          </a:xfrm>
        </p:spPr>
        <p:txBody>
          <a:bodyPr/>
          <a:lstStyle/>
          <a:p>
            <a:pPr algn="ctr"/>
            <a:r>
              <a:rPr lang="en-US" sz="3200" b="1" dirty="0" smtClean="0"/>
              <a:t>Affective Questions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7620000" cy="4114800"/>
          </a:xfrm>
        </p:spPr>
        <p:txBody>
          <a:bodyPr/>
          <a:lstStyle/>
          <a:p>
            <a:r>
              <a:rPr lang="en-US" sz="2400" b="1" dirty="0" smtClean="0"/>
              <a:t>When Behavior is Challenging:</a:t>
            </a:r>
          </a:p>
          <a:p>
            <a:pPr lvl="1"/>
            <a:r>
              <a:rPr lang="en-US" sz="2000" dirty="0" smtClean="0"/>
              <a:t>What happened?</a:t>
            </a:r>
          </a:p>
          <a:p>
            <a:pPr lvl="1"/>
            <a:r>
              <a:rPr lang="en-US" sz="2000" dirty="0" smtClean="0"/>
              <a:t>What were you thinking at the time?</a:t>
            </a:r>
          </a:p>
          <a:p>
            <a:pPr lvl="1"/>
            <a:r>
              <a:rPr lang="en-US" sz="2000" dirty="0" smtClean="0"/>
              <a:t>What have you thought about since?</a:t>
            </a:r>
          </a:p>
          <a:p>
            <a:pPr lvl="1"/>
            <a:r>
              <a:rPr lang="en-US" sz="2000" dirty="0" smtClean="0"/>
              <a:t>Who has been affected by what you have done? In what way have they been affected?</a:t>
            </a:r>
          </a:p>
          <a:p>
            <a:pPr lvl="1"/>
            <a:r>
              <a:rPr lang="en-US" sz="2000" dirty="0" smtClean="0"/>
              <a:t>What do you think you need to do to make things right?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400800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</a:rPr>
              <a:t>RestorativeWorks.net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7467600" cy="685800"/>
          </a:xfrm>
        </p:spPr>
        <p:txBody>
          <a:bodyPr/>
          <a:lstStyle/>
          <a:p>
            <a:pPr algn="ctr"/>
            <a:r>
              <a:rPr lang="en-US" sz="3200" b="1" dirty="0" smtClean="0"/>
              <a:t>Affective Questions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4425" cy="4343400"/>
          </a:xfrm>
        </p:spPr>
        <p:txBody>
          <a:bodyPr/>
          <a:lstStyle/>
          <a:p>
            <a:r>
              <a:rPr lang="en-US" sz="2400" b="1" dirty="0" smtClean="0"/>
              <a:t>To Help Those Affected:</a:t>
            </a:r>
          </a:p>
          <a:p>
            <a:pPr lvl="1"/>
            <a:r>
              <a:rPr lang="en-US" dirty="0" smtClean="0"/>
              <a:t>What did you think when you realized what had happened?</a:t>
            </a:r>
          </a:p>
          <a:p>
            <a:pPr lvl="1"/>
            <a:r>
              <a:rPr lang="en-US" dirty="0" smtClean="0"/>
              <a:t>What impact has the incident had on you and others?</a:t>
            </a:r>
          </a:p>
          <a:p>
            <a:pPr lvl="1"/>
            <a:r>
              <a:rPr lang="en-US" dirty="0" smtClean="0"/>
              <a:t>What has been the hardest thing for you?</a:t>
            </a:r>
          </a:p>
          <a:p>
            <a:pPr lvl="1"/>
            <a:r>
              <a:rPr lang="en-US" dirty="0" smtClean="0"/>
              <a:t>What do you think needs to happen to make things right?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396335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</a:rPr>
              <a:t>RestorativeWorks.net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772400" cy="914400"/>
          </a:xfrm>
        </p:spPr>
        <p:txBody>
          <a:bodyPr/>
          <a:lstStyle/>
          <a:p>
            <a:pPr algn="ctr"/>
            <a:r>
              <a:rPr lang="en-US" sz="3000" b="1" dirty="0"/>
              <a:t>	</a:t>
            </a:r>
            <a:r>
              <a:rPr lang="en-US" sz="3000" b="1" dirty="0" smtClean="0"/>
              <a:t>How can I use </a:t>
            </a:r>
            <a:br>
              <a:rPr lang="en-US" sz="3000" b="1" dirty="0" smtClean="0"/>
            </a:br>
            <a:r>
              <a:rPr lang="en-US" sz="3000" b="1" dirty="0" smtClean="0"/>
              <a:t>restorative circles in my class?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6200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Getting to know your students;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Identifying strengths/weaknesses in content knowledge;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Checking in before a big test or assignment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Addressing classroom behavior;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Victim/Offender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General issues – disrespect, tardiness, late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Discussing controversial or traumatic events that have affected the school / community / nation / world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848600" cy="685800"/>
          </a:xfrm>
        </p:spPr>
        <p:txBody>
          <a:bodyPr/>
          <a:lstStyle/>
          <a:p>
            <a:r>
              <a:rPr lang="en-US" sz="2700" b="1" dirty="0" smtClean="0"/>
              <a:t>Tips for Facilitating Restorative Circles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696200" cy="4343400"/>
          </a:xfrm>
        </p:spPr>
        <p:txBody>
          <a:bodyPr/>
          <a:lstStyle/>
          <a:p>
            <a:r>
              <a:rPr lang="en-US" dirty="0" smtClean="0"/>
              <a:t>Establish </a:t>
            </a:r>
            <a:r>
              <a:rPr lang="en-US" b="1" dirty="0" smtClean="0"/>
              <a:t>ground rules/norms; </a:t>
            </a:r>
          </a:p>
          <a:p>
            <a:r>
              <a:rPr lang="en-US" dirty="0" smtClean="0"/>
              <a:t>Use a </a:t>
            </a:r>
            <a:r>
              <a:rPr lang="en-US" b="1" dirty="0" smtClean="0"/>
              <a:t>talking piece;</a:t>
            </a:r>
          </a:p>
          <a:p>
            <a:r>
              <a:rPr lang="en-US" b="1" dirty="0" smtClean="0"/>
              <a:t>The shape of the circle matters;</a:t>
            </a:r>
          </a:p>
          <a:p>
            <a:r>
              <a:rPr lang="en-US" dirty="0" smtClean="0"/>
              <a:t>Circles are </a:t>
            </a:r>
            <a:r>
              <a:rPr lang="en-US" b="1" u="sng" dirty="0" smtClean="0"/>
              <a:t>NOT</a:t>
            </a:r>
            <a:r>
              <a:rPr lang="en-US" dirty="0" smtClean="0"/>
              <a:t> just for disciplinary situations;</a:t>
            </a:r>
          </a:p>
          <a:p>
            <a:r>
              <a:rPr lang="en-US" dirty="0" smtClean="0"/>
              <a:t>Always start with a </a:t>
            </a:r>
            <a:r>
              <a:rPr lang="en-US" b="1" dirty="0" smtClean="0"/>
              <a:t>low risk, “check-in” question</a:t>
            </a:r>
            <a:r>
              <a:rPr lang="en-US" dirty="0" smtClean="0"/>
              <a:t> or </a:t>
            </a:r>
            <a:r>
              <a:rPr lang="en-US" b="1" dirty="0" smtClean="0"/>
              <a:t>ice breaker </a:t>
            </a:r>
          </a:p>
          <a:p>
            <a:pPr lvl="1"/>
            <a:r>
              <a:rPr lang="en-US" b="1" dirty="0" smtClean="0"/>
              <a:t>The Way the Wind Blows</a:t>
            </a:r>
          </a:p>
          <a:p>
            <a:r>
              <a:rPr lang="en-US" dirty="0" smtClean="0"/>
              <a:t>Work up to more intense /revealing questions;</a:t>
            </a:r>
          </a:p>
          <a:p>
            <a:r>
              <a:rPr lang="en-US" b="1" dirty="0" smtClean="0"/>
              <a:t>Teachers should always answer the questions too! </a:t>
            </a:r>
            <a:r>
              <a:rPr lang="en-US" dirty="0" smtClean="0"/>
              <a:t>You are the model for appropriate participation and your voice matters.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848600" cy="762000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Restorative Practices Can Bring Us All Together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543800" cy="685800"/>
          </a:xfrm>
        </p:spPr>
        <p:txBody>
          <a:bodyPr/>
          <a:lstStyle/>
          <a:p>
            <a:pPr algn="ctr"/>
            <a:r>
              <a:rPr lang="en-US" sz="3200" b="1" dirty="0" smtClean="0"/>
              <a:t>Acknowledgement and Thanks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7244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With gratitude for their hard work and dedication…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1800" b="1" dirty="0" smtClean="0"/>
              <a:t>Steve </a:t>
            </a:r>
            <a:r>
              <a:rPr lang="en-US" sz="1800" b="1" dirty="0" err="1" smtClean="0"/>
              <a:t>Luttbeg</a:t>
            </a:r>
            <a:r>
              <a:rPr lang="en-US" sz="1800" b="1" dirty="0" smtClean="0"/>
              <a:t> </a:t>
            </a:r>
            <a:r>
              <a:rPr lang="en-US" sz="1800" dirty="0" smtClean="0"/>
              <a:t>– 	Former teacher, Project lead on Let’s R.O.C. </a:t>
            </a:r>
          </a:p>
          <a:p>
            <a:r>
              <a:rPr lang="en-US" sz="1800" b="1" dirty="0" smtClean="0"/>
              <a:t>Justine Darling – 	</a:t>
            </a:r>
            <a:r>
              <a:rPr lang="en-US" sz="1800" dirty="0" smtClean="0"/>
              <a:t>Restorative Practices Coordinator, NCRC</a:t>
            </a:r>
          </a:p>
          <a:p>
            <a:r>
              <a:rPr lang="en-US" sz="1800" b="1" dirty="0" err="1" smtClean="0"/>
              <a:t>Jenn</a:t>
            </a:r>
            <a:r>
              <a:rPr lang="en-US" sz="1800" b="1" dirty="0" smtClean="0"/>
              <a:t> Vermillion – 	</a:t>
            </a:r>
            <a:r>
              <a:rPr lang="en-US" sz="1800" dirty="0" smtClean="0"/>
              <a:t>Restorative Practices School Specialist, 			NCRC </a:t>
            </a:r>
          </a:p>
          <a:p>
            <a:r>
              <a:rPr lang="en-US" sz="1800" b="1" dirty="0" smtClean="0"/>
              <a:t>Dr. Joe </a:t>
            </a:r>
            <a:r>
              <a:rPr lang="en-US" sz="1800" b="1" dirty="0" err="1" smtClean="0"/>
              <a:t>Fulcher</a:t>
            </a:r>
            <a:r>
              <a:rPr lang="en-US" sz="1800" b="1" dirty="0" smtClean="0"/>
              <a:t> – 	</a:t>
            </a:r>
            <a:r>
              <a:rPr lang="en-US" sz="1800" dirty="0" smtClean="0"/>
              <a:t>Former Director of Student Services, </a:t>
            </a:r>
          </a:p>
          <a:p>
            <a:pPr>
              <a:buNone/>
            </a:pPr>
            <a:r>
              <a:rPr lang="en-US" sz="1800" dirty="0" smtClean="0"/>
              <a:t>				San Diego Unified School District</a:t>
            </a:r>
          </a:p>
          <a:p>
            <a:r>
              <a:rPr lang="en-US" sz="1800" b="1" dirty="0" smtClean="0"/>
              <a:t>Super Star Seniors – </a:t>
            </a:r>
            <a:r>
              <a:rPr lang="en-US" sz="1800" dirty="0" smtClean="0"/>
              <a:t>Alan, Phuong, Larissa, </a:t>
            </a:r>
            <a:r>
              <a:rPr lang="en-US" sz="1800" dirty="0" err="1" smtClean="0"/>
              <a:t>Mey</a:t>
            </a:r>
            <a:r>
              <a:rPr lang="en-US" sz="1800" dirty="0" smtClean="0"/>
              <a:t>, Edith, </a:t>
            </a:r>
            <a:r>
              <a:rPr lang="en-US" sz="1800" dirty="0" err="1" smtClean="0"/>
              <a:t>Sarina</a:t>
            </a:r>
            <a:r>
              <a:rPr lang="en-US" sz="1800" dirty="0" smtClean="0"/>
              <a:t> 	</a:t>
            </a:r>
          </a:p>
          <a:p>
            <a:r>
              <a:rPr lang="en-US" sz="1800" b="1" dirty="0" smtClean="0"/>
              <a:t>The National Conflict Resolution Center (NCRC)</a:t>
            </a:r>
          </a:p>
          <a:p>
            <a:r>
              <a:rPr lang="en-US" sz="1800" b="1" dirty="0" smtClean="0"/>
              <a:t>S.A.Y. San Diego</a:t>
            </a:r>
          </a:p>
          <a:p>
            <a:r>
              <a:rPr lang="en-US" sz="1800" b="1" dirty="0" smtClean="0"/>
              <a:t>San Diego Unified School District</a:t>
            </a:r>
          </a:p>
          <a:p>
            <a:pPr marL="0" indent="0">
              <a:buNone/>
            </a:pPr>
            <a:endParaRPr lang="en-US" sz="1800" b="1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E48E6266-310C-4CB6-BC1A-E8529EF56723}" type="datetime1">
              <a:rPr lang="en-US" altLang="en-US"/>
              <a:pPr/>
              <a:t>3/10/2016</a:t>
            </a:fld>
            <a:endParaRPr lang="en-US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838200"/>
            <a:ext cx="8229600" cy="762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b="1" kern="0" dirty="0" smtClean="0"/>
              <a:t>What we </a:t>
            </a:r>
            <a:r>
              <a:rPr lang="en-US" b="1" i="1" kern="0" dirty="0" smtClean="0"/>
              <a:t>think</a:t>
            </a:r>
            <a:r>
              <a:rPr lang="en-US" b="1" kern="0" dirty="0" smtClean="0"/>
              <a:t> suspensions accomplish…</a:t>
            </a:r>
            <a:endParaRPr lang="en-US" b="1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7749" y="2523699"/>
            <a:ext cx="2650544" cy="332422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438400"/>
            <a:ext cx="5029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Callout 8"/>
          <p:cNvSpPr/>
          <p:nvPr/>
        </p:nvSpPr>
        <p:spPr>
          <a:xfrm>
            <a:off x="2362200" y="1676400"/>
            <a:ext cx="2743200" cy="1846998"/>
          </a:xfrm>
          <a:prstGeom prst="cloudCallout">
            <a:avLst>
              <a:gd name="adj1" fmla="val -35092"/>
              <a:gd name="adj2" fmla="val 6396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I </a:t>
            </a:r>
            <a:r>
              <a:rPr lang="en-US" b="1" dirty="0" smtClean="0">
                <a:solidFill>
                  <a:prstClr val="black"/>
                </a:solidFill>
              </a:rPr>
              <a:t>LEARNED </a:t>
            </a:r>
            <a:r>
              <a:rPr lang="en-US" b="1" dirty="0">
                <a:solidFill>
                  <a:prstClr val="black"/>
                </a:solidFill>
              </a:rPr>
              <a:t>MY LESSON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334000" y="1981200"/>
            <a:ext cx="3048000" cy="1861782"/>
          </a:xfrm>
          <a:prstGeom prst="cloudCallout">
            <a:avLst>
              <a:gd name="adj1" fmla="val -40616"/>
              <a:gd name="adj2" fmla="val 62500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</a:rPr>
              <a:t>I WILL NEVER DO IT AGAIN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auto">
          <a:xfrm>
            <a:off x="4362450" y="1027113"/>
            <a:ext cx="457200" cy="441325"/>
          </a:xfrm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024C76-D7A8-4021-AF6B-A446B665A9A9}" type="slidenum">
              <a:rPr lang="en-US" smtClean="0">
                <a:solidFill>
                  <a:srgbClr val="7B98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10325"/>
            <a:ext cx="8839200" cy="366713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San Diego Unified School District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7399EDC6-C530-42B8-A7EF-A7537A2FE930}" type="datetime1">
              <a:rPr lang="en-US" altLang="en-US"/>
              <a:pPr/>
              <a:t>3/10/2016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762000"/>
            <a:ext cx="8077200" cy="49700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r>
              <a:rPr lang="en-US" kern="0" dirty="0"/>
              <a:t>What </a:t>
            </a:r>
            <a:r>
              <a:rPr lang="en-US" b="0" kern="0" dirty="0" smtClean="0"/>
              <a:t>suspensions </a:t>
            </a:r>
            <a:r>
              <a:rPr lang="en-US" b="1" i="1" kern="0" dirty="0" smtClean="0"/>
              <a:t>actually</a:t>
            </a:r>
            <a:r>
              <a:rPr lang="en-US" b="0" kern="0" dirty="0" smtClean="0"/>
              <a:t> accomplish…</a:t>
            </a:r>
            <a:endParaRPr lang="en-US" b="0" kern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1125" y="2615821"/>
            <a:ext cx="4343400" cy="32004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4289" y="2590800"/>
            <a:ext cx="3886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loud Callout 9"/>
          <p:cNvSpPr/>
          <p:nvPr/>
        </p:nvSpPr>
        <p:spPr>
          <a:xfrm>
            <a:off x="1066800" y="1295400"/>
            <a:ext cx="3581400" cy="1948657"/>
          </a:xfrm>
          <a:prstGeom prst="cloudCallout">
            <a:avLst>
              <a:gd name="adj1" fmla="val -28836"/>
              <a:gd name="adj2" fmla="val 68103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</a:rPr>
              <a:t>“Hey girl, what are you doing after school?”</a:t>
            </a:r>
          </a:p>
        </p:txBody>
      </p:sp>
      <p:sp>
        <p:nvSpPr>
          <p:cNvPr id="11" name="Cloud Callout 10"/>
          <p:cNvSpPr/>
          <p:nvPr/>
        </p:nvSpPr>
        <p:spPr>
          <a:xfrm rot="16795245">
            <a:off x="5025576" y="1022226"/>
            <a:ext cx="1714373" cy="2516188"/>
          </a:xfrm>
          <a:prstGeom prst="cloudCallout">
            <a:avLst>
              <a:gd name="adj1" fmla="val -46688"/>
              <a:gd name="adj2" fmla="val 5584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899546" y="1742500"/>
            <a:ext cx="2087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“</a:t>
            </a:r>
            <a:r>
              <a:rPr lang="en-US" sz="2000" b="1" dirty="0">
                <a:solidFill>
                  <a:srgbClr val="000000"/>
                </a:solidFill>
              </a:rPr>
              <a:t>I just beat my high score!”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10325"/>
            <a:ext cx="8839200" cy="366713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FF"/>
                </a:solidFill>
              </a:rPr>
              <a:t>San Diego Unified School District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81000" y="6415088"/>
            <a:ext cx="8382000" cy="4413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FFFF"/>
                </a:solidFill>
              </a:rPr>
              <a:t>San Diego Unified School District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8028983E-CFF2-489C-A1D2-17690A3FC3A7}" type="datetime1">
              <a:rPr lang="en-US" altLang="en-US"/>
              <a:pPr/>
              <a:t>3/10/2016</a:t>
            </a:fld>
            <a:endParaRPr lang="en-US" altLang="en-US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433932" y="498736"/>
            <a:ext cx="8329068" cy="10017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ea typeface="ＭＳ Ｐゴシック" pitchFamily="34" charset="-128"/>
              </a:rPr>
              <a:t>Students Scoring Proficient or Above on CST ELA and Math </a:t>
            </a:r>
            <a:br>
              <a:rPr lang="en-US" sz="2000" b="1" dirty="0" smtClean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2000" b="1" dirty="0" smtClean="0">
                <a:solidFill>
                  <a:prstClr val="black"/>
                </a:solidFill>
                <a:ea typeface="ＭＳ Ｐゴシック" pitchFamily="34" charset="-128"/>
              </a:rPr>
              <a:t>in Relation to Number of Times Suspended Annually</a:t>
            </a:r>
            <a:br>
              <a:rPr lang="en-US" sz="2000" b="1" dirty="0" smtClean="0">
                <a:solidFill>
                  <a:prstClr val="black"/>
                </a:solidFill>
                <a:ea typeface="ＭＳ Ｐゴシック" pitchFamily="34" charset="-128"/>
              </a:rPr>
            </a:br>
            <a:r>
              <a:rPr lang="en-US" sz="1800" b="1" dirty="0" smtClean="0">
                <a:solidFill>
                  <a:prstClr val="black"/>
                </a:solidFill>
                <a:ea typeface="ＭＳ Ｐゴシック" pitchFamily="34" charset="-128"/>
              </a:rPr>
              <a:t>Grades 2-11, District-Managed Schools (2010-13)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04307" y="2185916"/>
            <a:ext cx="0" cy="37338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7200" y="1524000"/>
            <a:ext cx="8308976" cy="381000"/>
          </a:xfrm>
          <a:prstGeom prst="rect">
            <a:avLst/>
          </a:prstGeom>
          <a:solidFill>
            <a:srgbClr val="94B6D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 bwMode="auto">
          <a:xfrm>
            <a:off x="433932" y="1476304"/>
            <a:ext cx="40401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None/>
              <a:defRPr/>
            </a:pPr>
            <a:r>
              <a:rPr lang="en-US" sz="2000" dirty="0">
                <a:solidFill>
                  <a:srgbClr val="FFFFFF"/>
                </a:solidFill>
              </a:rPr>
              <a:t>MATH</a:t>
            </a:r>
          </a:p>
        </p:txBody>
      </p:sp>
      <p:sp>
        <p:nvSpPr>
          <p:cNvPr id="12" name="Text Placeholder 8"/>
          <p:cNvSpPr txBox="1">
            <a:spLocks/>
          </p:cNvSpPr>
          <p:nvPr/>
        </p:nvSpPr>
        <p:spPr bwMode="auto">
          <a:xfrm>
            <a:off x="4704307" y="1475498"/>
            <a:ext cx="4041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None/>
              <a:defRPr/>
            </a:pPr>
            <a:r>
              <a:rPr lang="en-US" sz="2000" dirty="0">
                <a:solidFill>
                  <a:srgbClr val="FFFFFF"/>
                </a:solidFill>
              </a:rPr>
              <a:t>ENGLISH LANGUAGE ARTS</a:t>
            </a:r>
          </a:p>
        </p:txBody>
      </p:sp>
      <p:graphicFrame>
        <p:nvGraphicFramePr>
          <p:cNvPr id="13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515474"/>
              </p:ext>
            </p:extLst>
          </p:nvPr>
        </p:nvGraphicFramePr>
        <p:xfrm>
          <a:off x="558800" y="2514600"/>
          <a:ext cx="4145507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r:id="rId4" imgW="4517528" imgH="3609145" progId="Excel.Sheet.8">
                  <p:embed/>
                </p:oleObj>
              </mc:Choice>
              <mc:Fallback>
                <p:oleObj r:id="rId4" imgW="4517528" imgH="3609145" progId="Excel.Sheet.8">
                  <p:embed/>
                  <p:pic>
                    <p:nvPicPr>
                      <p:cNvPr id="0" name="Picture 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514600"/>
                        <a:ext cx="4145507" cy="360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1702345" y="1965254"/>
            <a:ext cx="1473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% Proficient</a:t>
            </a:r>
          </a:p>
        </p:txBody>
      </p:sp>
      <p:graphicFrame>
        <p:nvGraphicFramePr>
          <p:cNvPr id="15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633863"/>
              </p:ext>
            </p:extLst>
          </p:nvPr>
        </p:nvGraphicFramePr>
        <p:xfrm>
          <a:off x="4693195" y="2135116"/>
          <a:ext cx="391740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r:id="rId7" imgW="4480948" imgH="4035902" progId="Excel.Sheet.8">
                  <p:embed/>
                </p:oleObj>
              </mc:Choice>
              <mc:Fallback>
                <p:oleObj r:id="rId7" imgW="4480948" imgH="4035902" progId="Excel.Sheet.8">
                  <p:embed/>
                  <p:pic>
                    <p:nvPicPr>
                      <p:cNvPr id="0" name="Picture 2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3195" y="2135116"/>
                        <a:ext cx="3917405" cy="403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6207670" y="1952554"/>
            <a:ext cx="1473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% Proficient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D14B2791-AC32-4D36-96F4-11DBAD047977}" type="datetime1">
              <a:rPr lang="en-US" altLang="en-US"/>
              <a:pPr/>
              <a:t>3/10/2016</a:t>
            </a:fld>
            <a:endParaRPr lang="en-US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639762"/>
          </a:xfrm>
        </p:spPr>
        <p:txBody>
          <a:bodyPr/>
          <a:lstStyle/>
          <a:p>
            <a:pPr algn="ctr"/>
            <a:r>
              <a:rPr lang="en-US" sz="3600" b="1" dirty="0" smtClean="0"/>
              <a:t>What is Restorative Justice?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7924800" cy="37338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2700" i="1" dirty="0" smtClean="0"/>
              <a:t>Restorative Justice is…holding offenders </a:t>
            </a:r>
            <a:r>
              <a:rPr lang="en-US" sz="2700" b="1" i="1" dirty="0" smtClean="0"/>
              <a:t>directly accountable</a:t>
            </a:r>
            <a:r>
              <a:rPr lang="en-US" sz="2700" i="1" dirty="0" smtClean="0"/>
              <a:t> to the people they have violated, and providing a range of opportunities for </a:t>
            </a:r>
            <a:r>
              <a:rPr lang="en-US" sz="2700" b="1" i="1" dirty="0" smtClean="0"/>
              <a:t>dialogue</a:t>
            </a:r>
            <a:r>
              <a:rPr lang="en-US" sz="2700" i="1" dirty="0" smtClean="0"/>
              <a:t>, </a:t>
            </a:r>
            <a:r>
              <a:rPr lang="en-US" sz="2700" b="1" i="1" dirty="0" smtClean="0"/>
              <a:t>negotiation</a:t>
            </a:r>
            <a:r>
              <a:rPr lang="en-US" sz="2700" i="1" dirty="0" smtClean="0"/>
              <a:t> and </a:t>
            </a:r>
            <a:r>
              <a:rPr lang="en-US" sz="2700" b="1" i="1" dirty="0" smtClean="0"/>
              <a:t>problem-solving</a:t>
            </a:r>
            <a:r>
              <a:rPr lang="en-US" sz="2700" i="1" dirty="0" smtClean="0"/>
              <a:t>, which can lead to a greater sense of community safety, social harmony and peace for all concerned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en-US" sz="2700" i="1" dirty="0" smtClean="0"/>
              <a:t>(</a:t>
            </a:r>
            <a:r>
              <a:rPr lang="en-US" sz="2700" b="1" i="1" dirty="0" smtClean="0"/>
              <a:t>Mark </a:t>
            </a:r>
            <a:r>
              <a:rPr lang="en-US" sz="2700" b="1" i="1" dirty="0" err="1" smtClean="0"/>
              <a:t>Umbreit</a:t>
            </a:r>
            <a:r>
              <a:rPr lang="en-US" sz="2700" b="1" i="1" dirty="0" smtClean="0"/>
              <a:t>, 1996)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10325"/>
            <a:ext cx="8839200" cy="366713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FF"/>
                </a:solidFill>
              </a:rPr>
              <a:t>San Diego Unified School District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609600"/>
          </a:xfrm>
        </p:spPr>
        <p:txBody>
          <a:bodyPr/>
          <a:lstStyle/>
          <a:p>
            <a:pPr algn="ctr"/>
            <a:r>
              <a:rPr lang="en-US" b="1" dirty="0" smtClean="0">
                <a:hlinkClick r:id="rId2"/>
              </a:rPr>
              <a:t>Restorative Practices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9BDB567D-2087-4C9C-BC0D-89B938BCC27F}" type="datetime1">
              <a:rPr lang="en-US" altLang="en-US"/>
              <a:pPr/>
              <a:t>3/10/2016</a:t>
            </a:fld>
            <a:endParaRPr lang="en-US" altLang="en-US"/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>
          <a:xfrm>
            <a:off x="457200" y="838200"/>
            <a:ext cx="8077200" cy="914400"/>
          </a:xfrm>
          <a:prstGeom prst="rect">
            <a:avLst/>
          </a:prstGeom>
          <a:extLst/>
        </p:spPr>
        <p:txBody>
          <a:bodyPr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5C2305"/>
                </a:solidFill>
                <a:latin typeface="Verdana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3000" kern="0" dirty="0" smtClean="0"/>
              <a:t>Moving Towards a Restorative Model</a:t>
            </a:r>
            <a:endParaRPr lang="en-US" altLang="en-US" sz="3000" b="0" i="1" kern="0" dirty="0"/>
          </a:p>
        </p:txBody>
      </p:sp>
      <p:sp>
        <p:nvSpPr>
          <p:cNvPr id="7" name="Rectangle 1027"/>
          <p:cNvSpPr txBox="1">
            <a:spLocks noChangeArrowheads="1"/>
          </p:cNvSpPr>
          <p:nvPr/>
        </p:nvSpPr>
        <p:spPr>
          <a:xfrm>
            <a:off x="457200" y="1447800"/>
            <a:ext cx="8077200" cy="4648200"/>
          </a:xfrm>
          <a:prstGeom prst="rect">
            <a:avLst/>
          </a:prstGeom>
          <a:extLst/>
        </p:spPr>
        <p:txBody>
          <a:bodyPr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>
                <a:solidFill>
                  <a:srgbClr val="5C2305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</a:defRPr>
            </a:lvl9pPr>
          </a:lstStyle>
          <a:p>
            <a:pPr marL="274320" indent="-274320" fontAlgn="auto">
              <a:spcAft>
                <a:spcPts val="0"/>
              </a:spcAft>
              <a:buNone/>
              <a:defRPr/>
            </a:pPr>
            <a:r>
              <a:rPr lang="en-US" altLang="en-US" sz="3059" b="0" kern="0" dirty="0" smtClean="0"/>
              <a:t>A restorative model…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en-US" altLang="en-US" b="0" kern="0" dirty="0" smtClean="0"/>
              <a:t>Focuses on building a strong sense of community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b="0" kern="0" dirty="0" smtClean="0"/>
              <a:t>Finds </a:t>
            </a:r>
            <a:r>
              <a:rPr lang="en-US" altLang="en-US" b="0" kern="0" dirty="0"/>
              <a:t>a balance between firmness and </a:t>
            </a:r>
            <a:r>
              <a:rPr lang="en-US" altLang="en-US" b="0" kern="0" dirty="0" smtClean="0"/>
              <a:t>fairness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b="0" kern="0" dirty="0" smtClean="0"/>
              <a:t>Emphasizes accountability and repairing harm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b="0" kern="0" dirty="0" smtClean="0"/>
              <a:t>Teaches necessary skills such as </a:t>
            </a:r>
          </a:p>
          <a:p>
            <a:pPr marL="67437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900" b="0" kern="0" dirty="0" smtClean="0"/>
              <a:t>Self-regulation</a:t>
            </a:r>
          </a:p>
          <a:p>
            <a:pPr marL="67437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900" b="0" kern="0" dirty="0" smtClean="0"/>
              <a:t>Communication</a:t>
            </a:r>
          </a:p>
          <a:p>
            <a:pPr marL="67437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1900" b="0" kern="0" dirty="0" smtClean="0"/>
              <a:t>Empathy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en-US" b="0" kern="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b="1" i="1" kern="0" dirty="0" smtClean="0"/>
              <a:t>People who share a strong sense of community are far less likely to violate the trust of other community members.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en-US" b="0" kern="0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b="1" i="1" kern="0" dirty="0" smtClean="0"/>
              <a:t>Restorative Justice is, therefore, both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b="1" i="1" kern="0" dirty="0" smtClean="0"/>
              <a:t>Preventive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i="1" kern="0" dirty="0"/>
              <a:t>C</a:t>
            </a:r>
            <a:r>
              <a:rPr lang="en-US" altLang="en-US" b="1" i="1" kern="0" dirty="0" smtClean="0"/>
              <a:t>orrective</a:t>
            </a:r>
            <a:endParaRPr lang="en-US" altLang="en-US" b="1" i="1" kern="0" dirty="0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10325"/>
            <a:ext cx="8839200" cy="366713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FF"/>
                </a:solidFill>
              </a:rPr>
              <a:t>San Diego Unified School District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fld id="{664BD38E-777B-411E-AFAB-D4F85EDF3678}" type="datetime1">
              <a:rPr lang="en-US" altLang="en-US"/>
              <a:pPr/>
              <a:t>3/10/2016</a:t>
            </a:fld>
            <a:endParaRPr lang="en-US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762000"/>
            <a:ext cx="8184107" cy="5635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/>
              <a:t>What do we really care about?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48200" y="1524000"/>
            <a:ext cx="3886200" cy="45720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400" b="1" u="sng" dirty="0" smtClean="0"/>
              <a:t>Restorative Approach</a:t>
            </a:r>
            <a:endParaRPr lang="en-US" altLang="en-US" sz="24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400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 smtClean="0"/>
              <a:t>What is the harm that was done?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altLang="en-US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 smtClean="0"/>
              <a:t>How can that harm be repaired?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altLang="en-US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dirty="0" smtClean="0"/>
              <a:t>Who is responsible for this repair?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609600" y="1524000"/>
            <a:ext cx="4038600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2200">
                <a:solidFill>
                  <a:srgbClr val="5C230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2000">
                <a:solidFill>
                  <a:srgbClr val="5C2305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>
                <a:solidFill>
                  <a:srgbClr val="5C2305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600">
                <a:solidFill>
                  <a:srgbClr val="5C2305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C2305"/>
              </a:buClr>
              <a:buChar char="•"/>
              <a:defRPr kumimoji="1" sz="1400">
                <a:solidFill>
                  <a:srgbClr val="5C2305"/>
                </a:solidFill>
                <a:latin typeface="+mn-lt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en-US" sz="2400" b="1" u="sng" kern="0" dirty="0" smtClean="0"/>
              <a:t>Traditional Approach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en-US" sz="2400" b="0" kern="0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b="0" kern="0" dirty="0" smtClean="0"/>
              <a:t>What rule/law/policy was broken?</a:t>
            </a:r>
            <a:br>
              <a:rPr lang="en-US" altLang="en-US" b="0" kern="0" dirty="0" smtClean="0"/>
            </a:br>
            <a:endParaRPr lang="en-US" altLang="en-US" b="0" kern="0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b="0" kern="0" dirty="0" smtClean="0"/>
              <a:t>Who broke that rule?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endParaRPr lang="en-US" altLang="en-US" b="0" kern="0" dirty="0" smtClean="0"/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en-US" altLang="en-US" b="0" kern="0" dirty="0" smtClean="0"/>
              <a:t>How should they be punished? What punishment do they deserve?</a:t>
            </a:r>
            <a:endParaRPr lang="en-US" altLang="en-US" b="0" kern="0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4343400" y="1039813"/>
            <a:ext cx="457200" cy="441325"/>
          </a:xfrm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3F6216-61E2-4706-82C1-3530E6A32D93}" type="slidenum">
              <a:rPr lang="en-US" smtClean="0">
                <a:solidFill>
                  <a:srgbClr val="7B98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>
              <a:solidFill>
                <a:srgbClr val="7B9899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10325"/>
            <a:ext cx="8839200" cy="366713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srgbClr val="FFFFFF"/>
                </a:solidFill>
              </a:rPr>
              <a:t>San Diego Unified School District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 back to school presentation">
  <a:themeElements>
    <a:clrScheme name="Class Welcome 1">
      <a:dk1>
        <a:srgbClr val="000000"/>
      </a:dk1>
      <a:lt1>
        <a:srgbClr val="0099CC"/>
      </a:lt1>
      <a:dk2>
        <a:srgbClr val="000000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Class Welco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lass Welcome 1">
        <a:dk1>
          <a:srgbClr val="000000"/>
        </a:dk1>
        <a:lt1>
          <a:srgbClr val="0099CC"/>
        </a:lt1>
        <a:dk2>
          <a:srgbClr val="000000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Welcom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Welcome 3">
        <a:dk1>
          <a:srgbClr val="5F5F5F"/>
        </a:dk1>
        <a:lt1>
          <a:srgbClr val="FFFFFF"/>
        </a:lt1>
        <a:dk2>
          <a:srgbClr val="5F5F5F"/>
        </a:dk2>
        <a:lt2>
          <a:srgbClr val="00000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3538</TotalTime>
  <Words>1107</Words>
  <Application>Microsoft Office PowerPoint</Application>
  <PresentationFormat>On-screen Show (4:3)</PresentationFormat>
  <Paragraphs>190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Welcome back to school presentation</vt:lpstr>
      <vt:lpstr>Microsoft Excel 97-2003 Worksheet</vt:lpstr>
      <vt:lpstr>Building a Restorative Academy</vt:lpstr>
      <vt:lpstr>Something to Consider…</vt:lpstr>
      <vt:lpstr>PowerPoint Presentation</vt:lpstr>
      <vt:lpstr>PowerPoint Presentation</vt:lpstr>
      <vt:lpstr>PowerPoint Presentation</vt:lpstr>
      <vt:lpstr>What is Restorative Justice?</vt:lpstr>
      <vt:lpstr>Restorative Practices</vt:lpstr>
      <vt:lpstr>PowerPoint Presentation</vt:lpstr>
      <vt:lpstr>What do we really care about?</vt:lpstr>
      <vt:lpstr>The Let’s R.O.C Project  Crawford Academy of Law</vt:lpstr>
      <vt:lpstr>Let’s R.O.C. at Crawford</vt:lpstr>
      <vt:lpstr>New Approach is Proven Successful</vt:lpstr>
      <vt:lpstr>How is Crawford making the shift to a restorative model?</vt:lpstr>
      <vt:lpstr>Restorative Circles</vt:lpstr>
      <vt:lpstr>Restorative Circles at Crawford</vt:lpstr>
      <vt:lpstr>Peer Mediation at Crawford</vt:lpstr>
      <vt:lpstr>The Peer Mediation Process</vt:lpstr>
      <vt:lpstr>Teen Court</vt:lpstr>
      <vt:lpstr>Teen Court, cont.</vt:lpstr>
      <vt:lpstr>A Restorative Approach to Teaching</vt:lpstr>
      <vt:lpstr>What can teachers do to model a restorative approach in the classroom?</vt:lpstr>
      <vt:lpstr>Affective Questions</vt:lpstr>
      <vt:lpstr>Affective Questions</vt:lpstr>
      <vt:lpstr> How can I use  restorative circles in my class?</vt:lpstr>
      <vt:lpstr>Tips for Facilitating Restorative Circles</vt:lpstr>
      <vt:lpstr>Restorative Practices Can Bring Us All Together</vt:lpstr>
      <vt:lpstr>Acknowledgement and Thanks</vt:lpstr>
    </vt:vector>
  </TitlesOfParts>
  <Company>San Diego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Restorative Practices</dc:title>
  <dc:creator>Jamie Davenport</dc:creator>
  <cp:lastModifiedBy>Jamie Davenport</cp:lastModifiedBy>
  <cp:revision>38</cp:revision>
  <cp:lastPrinted>2016-02-24T20:52:03Z</cp:lastPrinted>
  <dcterms:created xsi:type="dcterms:W3CDTF">2016-02-22T21:14:22Z</dcterms:created>
  <dcterms:modified xsi:type="dcterms:W3CDTF">2016-03-10T17:45:36Z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TC010183871033</vt:lpwstr>
  </property>
</Properties>
</file>